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marBoste/Student_Performance_and_Attendance_System"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84821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Student Performance &amp; Attendance System</a:t>
            </a:r>
            <a:endParaRPr lang="en-US" sz="4400" dirty="0"/>
          </a:p>
        </p:txBody>
      </p:sp>
      <p:sp>
        <p:nvSpPr>
          <p:cNvPr id="4" name="Text 1"/>
          <p:cNvSpPr/>
          <p:nvPr/>
        </p:nvSpPr>
        <p:spPr>
          <a:xfrm>
            <a:off x="6324124" y="4615220"/>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 comprehensive database solution tracking academic results and attendance to evaluate student performance and identify support needs.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5316" y="491252"/>
            <a:ext cx="4203859" cy="525423"/>
          </a:xfrm>
          <a:prstGeom prst="rect">
            <a:avLst/>
          </a:prstGeom>
          <a:noFill/>
          <a:ln/>
        </p:spPr>
        <p:txBody>
          <a:bodyPr wrap="none" lIns="0" tIns="0" rIns="0" bIns="0" rtlCol="0" anchor="t"/>
          <a:lstStyle/>
          <a:p>
            <a:pPr algn="l" indent="0" marL="0">
              <a:lnSpc>
                <a:spcPts val="4100"/>
              </a:lnSpc>
              <a:buNone/>
            </a:pPr>
            <a:r>
              <a:rPr lang="en-US" sz="3300" dirty="0">
                <a:solidFill>
                  <a:srgbClr val="FFFFFF"/>
                </a:solidFill>
                <a:latin typeface="Unbounded" pitchFamily="34" charset="0"/>
                <a:ea typeface="Unbounded" pitchFamily="34" charset="-122"/>
                <a:cs typeface="Unbounded" pitchFamily="34" charset="-120"/>
              </a:rPr>
              <a:t>Conclusion</a:t>
            </a:r>
            <a:endParaRPr lang="en-US" sz="3300" dirty="0"/>
          </a:p>
        </p:txBody>
      </p:sp>
      <p:sp>
        <p:nvSpPr>
          <p:cNvPr id="3" name="Text 1"/>
          <p:cNvSpPr/>
          <p:nvPr/>
        </p:nvSpPr>
        <p:spPr>
          <a:xfrm>
            <a:off x="625316" y="1445300"/>
            <a:ext cx="6471999" cy="57173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The Student Performance &amp; Attendance System successfully demonstrates the </a:t>
            </a:r>
            <a:pPr algn="l" indent="0" marL="0">
              <a:lnSpc>
                <a:spcPts val="2250"/>
              </a:lnSpc>
              <a:buNone/>
            </a:pPr>
            <a:r>
              <a:rPr lang="en-US" sz="1400" b="1" dirty="0">
                <a:solidFill>
                  <a:srgbClr val="0A988B"/>
                </a:solidFill>
                <a:latin typeface="Cabin" pitchFamily="34" charset="0"/>
                <a:ea typeface="Cabin" pitchFamily="34" charset="-122"/>
                <a:cs typeface="Cabin" pitchFamily="34" charset="-120"/>
              </a:rPr>
              <a:t>strong correlation between attendance and academic achievement</a:t>
            </a:r>
            <a:pPr algn="l" indent="0" marL="0">
              <a:lnSpc>
                <a:spcPts val="2250"/>
              </a:lnSpc>
              <a:buNone/>
            </a:pPr>
            <a:r>
              <a:rPr lang="en-US" sz="1400" dirty="0">
                <a:solidFill>
                  <a:srgbClr val="CAD6DE"/>
                </a:solidFill>
                <a:latin typeface="Cabin" pitchFamily="34" charset="0"/>
                <a:ea typeface="Cabin" pitchFamily="34" charset="-122"/>
                <a:cs typeface="Cabin" pitchFamily="34" charset="-120"/>
              </a:rPr>
              <a:t>.</a:t>
            </a:r>
            <a:endParaRPr lang="en-US" sz="1400" dirty="0"/>
          </a:p>
        </p:txBody>
      </p:sp>
      <p:sp>
        <p:nvSpPr>
          <p:cNvPr id="4" name="Text 2"/>
          <p:cNvSpPr/>
          <p:nvPr/>
        </p:nvSpPr>
        <p:spPr>
          <a:xfrm>
            <a:off x="625316" y="2177772"/>
            <a:ext cx="6471999" cy="57173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By providing structured data analysis through PostgreSQL, the system enables educators to:</a:t>
            </a:r>
            <a:endParaRPr lang="en-US" sz="1400" dirty="0"/>
          </a:p>
        </p:txBody>
      </p:sp>
      <p:sp>
        <p:nvSpPr>
          <p:cNvPr id="5" name="Text 3"/>
          <p:cNvSpPr/>
          <p:nvPr/>
        </p:nvSpPr>
        <p:spPr>
          <a:xfrm>
            <a:off x="625316" y="2910245"/>
            <a:ext cx="64719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AD6DE"/>
                </a:solidFill>
                <a:latin typeface="Cabin" pitchFamily="34" charset="0"/>
                <a:ea typeface="Cabin" pitchFamily="34" charset="-122"/>
                <a:cs typeface="Cabin" pitchFamily="34" charset="-120"/>
              </a:rPr>
              <a:t>Identify at-risk students early</a:t>
            </a:r>
            <a:endParaRPr lang="en-US" sz="1400" dirty="0"/>
          </a:p>
        </p:txBody>
      </p:sp>
      <p:sp>
        <p:nvSpPr>
          <p:cNvPr id="6" name="Text 4"/>
          <p:cNvSpPr/>
          <p:nvPr/>
        </p:nvSpPr>
        <p:spPr>
          <a:xfrm>
            <a:off x="625316" y="3258622"/>
            <a:ext cx="64719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AD6DE"/>
                </a:solidFill>
                <a:latin typeface="Cabin" pitchFamily="34" charset="0"/>
                <a:ea typeface="Cabin" pitchFamily="34" charset="-122"/>
                <a:cs typeface="Cabin" pitchFamily="34" charset="-120"/>
              </a:rPr>
              <a:t>Evaluate teaching effectiveness</a:t>
            </a:r>
            <a:endParaRPr lang="en-US" sz="1400" dirty="0"/>
          </a:p>
        </p:txBody>
      </p:sp>
      <p:sp>
        <p:nvSpPr>
          <p:cNvPr id="7" name="Text 5"/>
          <p:cNvSpPr/>
          <p:nvPr/>
        </p:nvSpPr>
        <p:spPr>
          <a:xfrm>
            <a:off x="625316" y="3606998"/>
            <a:ext cx="6471999" cy="285869"/>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AD6DE"/>
                </a:solidFill>
                <a:latin typeface="Cabin" pitchFamily="34" charset="0"/>
                <a:ea typeface="Cabin" pitchFamily="34" charset="-122"/>
                <a:cs typeface="Cabin" pitchFamily="34" charset="-120"/>
              </a:rPr>
              <a:t>Make data-driven interventions</a:t>
            </a:r>
            <a:endParaRPr lang="en-US" sz="1400" dirty="0"/>
          </a:p>
        </p:txBody>
      </p:sp>
      <p:sp>
        <p:nvSpPr>
          <p:cNvPr id="8" name="Text 6"/>
          <p:cNvSpPr/>
          <p:nvPr/>
        </p:nvSpPr>
        <p:spPr>
          <a:xfrm>
            <a:off x="625316" y="4053602"/>
            <a:ext cx="6471999" cy="57173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Future enhancements with dashboards and predictive analytics will further strengthen educational outcomes.</a:t>
            </a:r>
            <a:endParaRPr lang="en-US" sz="1400" dirty="0"/>
          </a:p>
        </p:txBody>
      </p:sp>
      <p:pic>
        <p:nvPicPr>
          <p:cNvPr id="9" name="Image 0" descr="preencoded.png">    </p:cNvPr>
          <p:cNvPicPr>
            <a:picLocks noChangeAspect="1"/>
          </p:cNvPicPr>
          <p:nvPr/>
        </p:nvPicPr>
        <p:blipFill>
          <a:blip r:embed="rId1"/>
          <a:stretch>
            <a:fillRect/>
          </a:stretch>
        </p:blipFill>
        <p:spPr>
          <a:xfrm>
            <a:off x="7540704" y="1485543"/>
            <a:ext cx="6471999" cy="6471999"/>
          </a:xfrm>
          <a:prstGeom prst="rect">
            <a:avLst/>
          </a:prstGeom>
        </p:spPr>
      </p:pic>
      <p:pic>
        <p:nvPicPr>
          <p:cNvPr id="10" name="Image 1" descr="preencoded.png">
            <a:hlinkClick r:id="rId3" tooltip=""/>
          </p:cNvPr>
          <p:cNvPicPr>
            <a:picLocks noChangeAspect="1"/>
          </p:cNvPicPr>
          <p:nvPr/>
        </p:nvPicPr>
        <p:blipFill>
          <a:blip r:embed="rId2"/>
          <a:stretch>
            <a:fillRect/>
          </a:stretch>
        </p:blipFill>
        <p:spPr>
          <a:xfrm>
            <a:off x="625316" y="8359497"/>
            <a:ext cx="1554480" cy="4912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72860"/>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The Challenge</a:t>
            </a:r>
            <a:endParaRPr lang="en-US" sz="4400" dirty="0"/>
          </a:p>
        </p:txBody>
      </p:sp>
      <p:sp>
        <p:nvSpPr>
          <p:cNvPr id="4" name="Shape 1"/>
          <p:cNvSpPr/>
          <p:nvPr/>
        </p:nvSpPr>
        <p:spPr>
          <a:xfrm>
            <a:off x="6324124" y="2035850"/>
            <a:ext cx="3614618" cy="3241238"/>
          </a:xfrm>
          <a:prstGeom prst="roundRect">
            <a:avLst>
              <a:gd name="adj" fmla="val 1108"/>
            </a:avLst>
          </a:prstGeom>
          <a:solidFill>
            <a:srgbClr val="304755"/>
          </a:solidFill>
          <a:ln/>
        </p:spPr>
      </p:sp>
      <p:sp>
        <p:nvSpPr>
          <p:cNvPr id="5" name="Text 2"/>
          <p:cNvSpPr/>
          <p:nvPr/>
        </p:nvSpPr>
        <p:spPr>
          <a:xfrm>
            <a:off x="6563439" y="2275165"/>
            <a:ext cx="3135987"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Identifying At-Risk Students</a:t>
            </a:r>
            <a:endParaRPr lang="en-US" sz="2200" dirty="0"/>
          </a:p>
        </p:txBody>
      </p:sp>
      <p:sp>
        <p:nvSpPr>
          <p:cNvPr id="6" name="Text 3"/>
          <p:cNvSpPr/>
          <p:nvPr/>
        </p:nvSpPr>
        <p:spPr>
          <a:xfrm>
            <a:off x="6563439" y="3122652"/>
            <a:ext cx="3135987"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Manual tracking makes it difficult to spot students with low attendance or grades early enough for intervention.</a:t>
            </a:r>
            <a:endParaRPr lang="en-US" sz="1850" dirty="0"/>
          </a:p>
        </p:txBody>
      </p:sp>
      <p:sp>
        <p:nvSpPr>
          <p:cNvPr id="7" name="Shape 4"/>
          <p:cNvSpPr/>
          <p:nvPr/>
        </p:nvSpPr>
        <p:spPr>
          <a:xfrm>
            <a:off x="10178058" y="2035850"/>
            <a:ext cx="3614618" cy="3241238"/>
          </a:xfrm>
          <a:prstGeom prst="roundRect">
            <a:avLst>
              <a:gd name="adj" fmla="val 1108"/>
            </a:avLst>
          </a:prstGeom>
          <a:solidFill>
            <a:srgbClr val="304755"/>
          </a:solidFill>
          <a:ln/>
        </p:spPr>
      </p:sp>
      <p:sp>
        <p:nvSpPr>
          <p:cNvPr id="8" name="Text 5"/>
          <p:cNvSpPr/>
          <p:nvPr/>
        </p:nvSpPr>
        <p:spPr>
          <a:xfrm>
            <a:off x="10417373" y="2275165"/>
            <a:ext cx="3135987"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Performance Trends</a:t>
            </a:r>
            <a:endParaRPr lang="en-US" sz="2200" dirty="0"/>
          </a:p>
        </p:txBody>
      </p:sp>
      <p:sp>
        <p:nvSpPr>
          <p:cNvPr id="9" name="Text 6"/>
          <p:cNvSpPr/>
          <p:nvPr/>
        </p:nvSpPr>
        <p:spPr>
          <a:xfrm>
            <a:off x="10417373" y="3122652"/>
            <a:ext cx="3135987"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Analyzing subject-wise performance patterns requires structured data that manual systems can't provide efficiently.</a:t>
            </a:r>
            <a:endParaRPr lang="en-US" sz="1850" dirty="0"/>
          </a:p>
        </p:txBody>
      </p:sp>
      <p:sp>
        <p:nvSpPr>
          <p:cNvPr id="10" name="Shape 7"/>
          <p:cNvSpPr/>
          <p:nvPr/>
        </p:nvSpPr>
        <p:spPr>
          <a:xfrm>
            <a:off x="6324124" y="5516404"/>
            <a:ext cx="7468553" cy="1740218"/>
          </a:xfrm>
          <a:prstGeom prst="roundRect">
            <a:avLst>
              <a:gd name="adj" fmla="val 2063"/>
            </a:avLst>
          </a:prstGeom>
          <a:solidFill>
            <a:srgbClr val="304755"/>
          </a:solidFill>
          <a:ln/>
        </p:spPr>
      </p:sp>
      <p:sp>
        <p:nvSpPr>
          <p:cNvPr id="11" name="Text 8"/>
          <p:cNvSpPr/>
          <p:nvPr/>
        </p:nvSpPr>
        <p:spPr>
          <a:xfrm>
            <a:off x="6563439" y="5755719"/>
            <a:ext cx="323064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Actionable Insights</a:t>
            </a:r>
            <a:endParaRPr lang="en-US" sz="2200" dirty="0"/>
          </a:p>
        </p:txBody>
      </p:sp>
      <p:sp>
        <p:nvSpPr>
          <p:cNvPr id="12" name="Text 9"/>
          <p:cNvSpPr/>
          <p:nvPr/>
        </p:nvSpPr>
        <p:spPr>
          <a:xfrm>
            <a:off x="6563439" y="6251258"/>
            <a:ext cx="6989921"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Teachers need data-driven insights to support students effectively and improve educational outcomes.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994529"/>
            <a:ext cx="6947773"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System Architecture</a:t>
            </a:r>
            <a:endParaRPr lang="en-US" sz="4400" dirty="0"/>
          </a:p>
        </p:txBody>
      </p:sp>
      <p:sp>
        <p:nvSpPr>
          <p:cNvPr id="3" name="Text 1"/>
          <p:cNvSpPr/>
          <p:nvPr/>
        </p:nvSpPr>
        <p:spPr>
          <a:xfrm>
            <a:off x="837724" y="2296835"/>
            <a:ext cx="3691771"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Database Foundation</a:t>
            </a:r>
            <a:endParaRPr lang="en-US" sz="2200" dirty="0"/>
          </a:p>
        </p:txBody>
      </p:sp>
      <p:sp>
        <p:nvSpPr>
          <p:cNvPr id="4" name="Text 2"/>
          <p:cNvSpPr/>
          <p:nvPr/>
        </p:nvSpPr>
        <p:spPr>
          <a:xfrm>
            <a:off x="837724" y="2888099"/>
            <a:ext cx="6185535" cy="766048"/>
          </a:xfrm>
          <a:prstGeom prst="rect">
            <a:avLst/>
          </a:prstGeom>
          <a:noFill/>
          <a:ln/>
        </p:spPr>
        <p:txBody>
          <a:bodyPr wrap="square" lIns="0" tIns="0" rIns="0" bIns="0" rtlCol="0" anchor="t"/>
          <a:lstStyle/>
          <a:p>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PostgreSQL</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powers the system, managed through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PgAdmin 4</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for robust data handling and analysis.</a:t>
            </a:r>
            <a:endParaRPr lang="en-US" sz="1850" dirty="0"/>
          </a:p>
        </p:txBody>
      </p:sp>
      <p:sp>
        <p:nvSpPr>
          <p:cNvPr id="5" name="Text 3"/>
          <p:cNvSpPr/>
          <p:nvPr/>
        </p:nvSpPr>
        <p:spPr>
          <a:xfrm>
            <a:off x="837724" y="389346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Core Tables</a:t>
            </a:r>
            <a:endParaRPr lang="en-US" sz="2200" dirty="0"/>
          </a:p>
        </p:txBody>
      </p:sp>
      <p:sp>
        <p:nvSpPr>
          <p:cNvPr id="6" name="Text 4"/>
          <p:cNvSpPr/>
          <p:nvPr/>
        </p:nvSpPr>
        <p:spPr>
          <a:xfrm>
            <a:off x="837724" y="448472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Students - Personal and class information</a:t>
            </a:r>
            <a:endParaRPr lang="en-US" sz="1850" dirty="0"/>
          </a:p>
        </p:txBody>
      </p:sp>
      <p:sp>
        <p:nvSpPr>
          <p:cNvPr id="7" name="Text 5"/>
          <p:cNvSpPr/>
          <p:nvPr/>
        </p:nvSpPr>
        <p:spPr>
          <a:xfrm>
            <a:off x="837724" y="495145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Subjects - Course and teacher details</a:t>
            </a:r>
            <a:endParaRPr lang="en-US" sz="1850" dirty="0"/>
          </a:p>
        </p:txBody>
      </p:sp>
      <p:sp>
        <p:nvSpPr>
          <p:cNvPr id="8" name="Text 6"/>
          <p:cNvSpPr/>
          <p:nvPr/>
        </p:nvSpPr>
        <p:spPr>
          <a:xfrm>
            <a:off x="837724" y="5418177"/>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Attendance - Tracking presence per subject</a:t>
            </a:r>
            <a:endParaRPr lang="en-US" sz="1850" dirty="0"/>
          </a:p>
        </p:txBody>
      </p:sp>
      <p:sp>
        <p:nvSpPr>
          <p:cNvPr id="9" name="Text 7"/>
          <p:cNvSpPr/>
          <p:nvPr/>
        </p:nvSpPr>
        <p:spPr>
          <a:xfrm>
            <a:off x="837724" y="5884902"/>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Marks - Academic performance records</a:t>
            </a:r>
            <a:endParaRPr lang="en-US" sz="1850" dirty="0"/>
          </a:p>
        </p:txBody>
      </p:sp>
      <p:pic>
        <p:nvPicPr>
          <p:cNvPr id="10" name="Image 0" descr="preencoded.png">    </p:cNvPr>
          <p:cNvPicPr>
            <a:picLocks noChangeAspect="1"/>
          </p:cNvPicPr>
          <p:nvPr/>
        </p:nvPicPr>
        <p:blipFill>
          <a:blip r:embed="rId1"/>
          <a:stretch>
            <a:fillRect/>
          </a:stretch>
        </p:blipFill>
        <p:spPr>
          <a:xfrm>
            <a:off x="7614761" y="2326719"/>
            <a:ext cx="6185535" cy="46391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91952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Student Roster Overview</a:t>
            </a:r>
            <a:endParaRPr lang="en-US" sz="4400" dirty="0"/>
          </a:p>
        </p:txBody>
      </p:sp>
      <p:sp>
        <p:nvSpPr>
          <p:cNvPr id="4" name="Text 1"/>
          <p:cNvSpPr/>
          <p:nvPr/>
        </p:nvSpPr>
        <p:spPr>
          <a:xfrm>
            <a:off x="6324124" y="2806184"/>
            <a:ext cx="2290048"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10</a:t>
            </a:r>
            <a:endParaRPr lang="en-US" sz="6200" dirty="0"/>
          </a:p>
        </p:txBody>
      </p:sp>
      <p:sp>
        <p:nvSpPr>
          <p:cNvPr id="5" name="Text 2"/>
          <p:cNvSpPr/>
          <p:nvPr/>
        </p:nvSpPr>
        <p:spPr>
          <a:xfrm>
            <a:off x="6324124" y="3895130"/>
            <a:ext cx="2290048" cy="703898"/>
          </a:xfrm>
          <a:prstGeom prst="rect">
            <a:avLst/>
          </a:prstGeom>
          <a:noFill/>
          <a:ln/>
        </p:spPr>
        <p:txBody>
          <a:bodyPr wrap="squar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Students</a:t>
            </a:r>
            <a:endParaRPr lang="en-US" sz="2200" dirty="0"/>
          </a:p>
        </p:txBody>
      </p:sp>
      <p:sp>
        <p:nvSpPr>
          <p:cNvPr id="6" name="Text 3"/>
          <p:cNvSpPr/>
          <p:nvPr/>
        </p:nvSpPr>
        <p:spPr>
          <a:xfrm>
            <a:off x="6324124" y="4742617"/>
            <a:ext cx="2290048" cy="766048"/>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Across three class sections</a:t>
            </a:r>
            <a:endParaRPr lang="en-US" sz="1850" dirty="0"/>
          </a:p>
        </p:txBody>
      </p:sp>
      <p:sp>
        <p:nvSpPr>
          <p:cNvPr id="7" name="Text 4"/>
          <p:cNvSpPr/>
          <p:nvPr/>
        </p:nvSpPr>
        <p:spPr>
          <a:xfrm>
            <a:off x="8913376" y="2806184"/>
            <a:ext cx="2290048"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3</a:t>
            </a:r>
            <a:endParaRPr lang="en-US" sz="6200" dirty="0"/>
          </a:p>
        </p:txBody>
      </p:sp>
      <p:sp>
        <p:nvSpPr>
          <p:cNvPr id="8" name="Text 5"/>
          <p:cNvSpPr/>
          <p:nvPr/>
        </p:nvSpPr>
        <p:spPr>
          <a:xfrm>
            <a:off x="8913376" y="3895130"/>
            <a:ext cx="2290048" cy="703898"/>
          </a:xfrm>
          <a:prstGeom prst="rect">
            <a:avLst/>
          </a:prstGeom>
          <a:noFill/>
          <a:ln/>
        </p:spPr>
        <p:txBody>
          <a:bodyPr wrap="squar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Class Sections</a:t>
            </a:r>
            <a:endParaRPr lang="en-US" sz="2200" dirty="0"/>
          </a:p>
        </p:txBody>
      </p:sp>
      <p:sp>
        <p:nvSpPr>
          <p:cNvPr id="9" name="Text 6"/>
          <p:cNvSpPr/>
          <p:nvPr/>
        </p:nvSpPr>
        <p:spPr>
          <a:xfrm>
            <a:off x="8913376" y="4742617"/>
            <a:ext cx="2290048"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10A, 10B, and 10C</a:t>
            </a:r>
            <a:endParaRPr lang="en-US" sz="1850" dirty="0"/>
          </a:p>
        </p:txBody>
      </p:sp>
      <p:sp>
        <p:nvSpPr>
          <p:cNvPr id="10" name="Text 7"/>
          <p:cNvSpPr/>
          <p:nvPr/>
        </p:nvSpPr>
        <p:spPr>
          <a:xfrm>
            <a:off x="11502628" y="2806184"/>
            <a:ext cx="2290048"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4</a:t>
            </a:r>
            <a:endParaRPr lang="en-US" sz="6200" dirty="0"/>
          </a:p>
        </p:txBody>
      </p:sp>
      <p:sp>
        <p:nvSpPr>
          <p:cNvPr id="11" name="Text 8"/>
          <p:cNvSpPr/>
          <p:nvPr/>
        </p:nvSpPr>
        <p:spPr>
          <a:xfrm>
            <a:off x="11502628" y="3895130"/>
            <a:ext cx="2290048" cy="703898"/>
          </a:xfrm>
          <a:prstGeom prst="rect">
            <a:avLst/>
          </a:prstGeom>
          <a:noFill/>
          <a:ln/>
        </p:spPr>
        <p:txBody>
          <a:bodyPr wrap="squar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Core Subjects</a:t>
            </a:r>
            <a:endParaRPr lang="en-US" sz="2200" dirty="0"/>
          </a:p>
        </p:txBody>
      </p:sp>
      <p:sp>
        <p:nvSpPr>
          <p:cNvPr id="12" name="Text 9"/>
          <p:cNvSpPr/>
          <p:nvPr/>
        </p:nvSpPr>
        <p:spPr>
          <a:xfrm>
            <a:off x="11502628" y="4742617"/>
            <a:ext cx="2290048" cy="766048"/>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Mathematics, Science, English, Social Studies</a:t>
            </a:r>
            <a:endParaRPr lang="en-US" sz="1850" dirty="0"/>
          </a:p>
        </p:txBody>
      </p:sp>
      <p:sp>
        <p:nvSpPr>
          <p:cNvPr id="13" name="Text 10"/>
          <p:cNvSpPr/>
          <p:nvPr/>
        </p:nvSpPr>
        <p:spPr>
          <a:xfrm>
            <a:off x="6324124" y="5777865"/>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system tracks students like Amit Sharma, Priya Singh, and Rahul Verma across multiple subjects, with dedicated teachers including Mr. Rao (Mathematics), Mrs. Iyer (Science), Mr. Sinha (English), and Ms. Thomas (Social Studies).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3876" y="419457"/>
            <a:ext cx="4554617" cy="448628"/>
          </a:xfrm>
          <a:prstGeom prst="rect">
            <a:avLst/>
          </a:prstGeom>
          <a:noFill/>
          <a:ln/>
        </p:spPr>
        <p:txBody>
          <a:bodyPr wrap="none" lIns="0" tIns="0" rIns="0" bIns="0" rtlCol="0" anchor="t"/>
          <a:lstStyle/>
          <a:p>
            <a:pPr algn="l" indent="0" marL="0">
              <a:lnSpc>
                <a:spcPts val="3500"/>
              </a:lnSpc>
              <a:buNone/>
            </a:pPr>
            <a:r>
              <a:rPr lang="en-US" sz="2800" dirty="0">
                <a:solidFill>
                  <a:srgbClr val="FFFFFF"/>
                </a:solidFill>
                <a:latin typeface="Unbounded" pitchFamily="34" charset="0"/>
                <a:ea typeface="Unbounded" pitchFamily="34" charset="-122"/>
                <a:cs typeface="Unbounded" pitchFamily="34" charset="-120"/>
              </a:rPr>
              <a:t>Attendance Patterns</a:t>
            </a:r>
            <a:endParaRPr lang="en-US" sz="2800" dirty="0"/>
          </a:p>
        </p:txBody>
      </p:sp>
      <p:pic>
        <p:nvPicPr>
          <p:cNvPr id="3" name="Image 0" descr="preencoded.png">    </p:cNvPr>
          <p:cNvPicPr>
            <a:picLocks noChangeAspect="1"/>
          </p:cNvPicPr>
          <p:nvPr/>
        </p:nvPicPr>
        <p:blipFill>
          <a:blip r:embed="rId1"/>
          <a:stretch>
            <a:fillRect/>
          </a:stretch>
        </p:blipFill>
        <p:spPr>
          <a:xfrm>
            <a:off x="533876" y="1173123"/>
            <a:ext cx="13562648" cy="7594997"/>
          </a:xfrm>
          <a:prstGeom prst="rect">
            <a:avLst/>
          </a:prstGeom>
        </p:spPr>
      </p:pic>
      <p:sp>
        <p:nvSpPr>
          <p:cNvPr id="4" name="Shape 1"/>
          <p:cNvSpPr/>
          <p:nvPr/>
        </p:nvSpPr>
        <p:spPr>
          <a:xfrm>
            <a:off x="533876" y="8939689"/>
            <a:ext cx="13562648" cy="648057"/>
          </a:xfrm>
          <a:prstGeom prst="roundRect">
            <a:avLst>
              <a:gd name="adj" fmla="val 3531"/>
            </a:avLst>
          </a:prstGeom>
          <a:solidFill>
            <a:srgbClr val="054842"/>
          </a:solidFill>
          <a:ln/>
        </p:spPr>
      </p:sp>
      <p:pic>
        <p:nvPicPr>
          <p:cNvPr id="5" name="Image 1" descr="preencoded.png">    </p:cNvPr>
          <p:cNvPicPr>
            <a:picLocks noChangeAspect="1"/>
          </p:cNvPicPr>
          <p:nvPr/>
        </p:nvPicPr>
        <p:blipFill>
          <a:blip r:embed="rId2"/>
          <a:stretch>
            <a:fillRect/>
          </a:stretch>
        </p:blipFill>
        <p:spPr>
          <a:xfrm>
            <a:off x="686395" y="9172099"/>
            <a:ext cx="190619" cy="152519"/>
          </a:xfrm>
          <a:prstGeom prst="rect">
            <a:avLst/>
          </a:prstGeom>
        </p:spPr>
      </p:pic>
      <p:sp>
        <p:nvSpPr>
          <p:cNvPr id="6" name="Text 2"/>
          <p:cNvSpPr/>
          <p:nvPr/>
        </p:nvSpPr>
        <p:spPr>
          <a:xfrm>
            <a:off x="1029533" y="9130308"/>
            <a:ext cx="12914471" cy="243959"/>
          </a:xfrm>
          <a:prstGeom prst="rect">
            <a:avLst/>
          </a:prstGeom>
          <a:noFill/>
          <a:ln/>
        </p:spPr>
        <p:txBody>
          <a:bodyPr wrap="none" lIns="0" tIns="0" rIns="0" bIns="0" rtlCol="0" anchor="t"/>
          <a:lstStyle/>
          <a:p>
            <a:pPr algn="l" indent="0" marL="0">
              <a:lnSpc>
                <a:spcPts val="1900"/>
              </a:lnSpc>
              <a:buNone/>
            </a:pPr>
            <a:r>
              <a:rPr lang="en-US" sz="1200" b="1" dirty="0">
                <a:solidFill>
                  <a:srgbClr val="0A988B"/>
                </a:solidFill>
                <a:latin typeface="Cabin" pitchFamily="34" charset="0"/>
                <a:ea typeface="Cabin" pitchFamily="34" charset="-122"/>
                <a:cs typeface="Cabin" pitchFamily="34" charset="-120"/>
              </a:rPr>
              <a:t>Critical Finding:</a:t>
            </a:r>
            <a:pPr algn="l" indent="0" marL="0">
              <a:lnSpc>
                <a:spcPts val="1900"/>
              </a:lnSpc>
              <a:buNone/>
            </a:pPr>
            <a:r>
              <a:rPr lang="en-US" sz="1200" dirty="0">
                <a:solidFill>
                  <a:srgbClr val="FFFFFF"/>
                </a:solidFill>
                <a:latin typeface="Cabin" pitchFamily="34" charset="0"/>
                <a:ea typeface="Cabin" pitchFamily="34" charset="-122"/>
                <a:cs typeface="Cabin" pitchFamily="34" charset="-120"/>
              </a:rPr>
              <a:t> Two students (Ravi Kumar and Karan Yadav) fall below the 70% attendance threshold, requiring immediate intervention.</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17684" y="842129"/>
            <a:ext cx="8108633" cy="869871"/>
          </a:xfrm>
          <a:prstGeom prst="rect">
            <a:avLst/>
          </a:prstGeom>
          <a:noFill/>
          <a:ln/>
        </p:spPr>
        <p:txBody>
          <a:bodyPr wrap="square" lIns="0" tIns="0" rIns="0" bIns="0" rtlCol="0" anchor="t"/>
          <a:lstStyle/>
          <a:p>
            <a:pPr algn="l" indent="0" marL="0">
              <a:lnSpc>
                <a:spcPts val="3400"/>
              </a:lnSpc>
              <a:buNone/>
            </a:pPr>
            <a:r>
              <a:rPr lang="en-US" sz="2700" dirty="0">
                <a:solidFill>
                  <a:srgbClr val="FFFFFF"/>
                </a:solidFill>
                <a:latin typeface="Unbounded" pitchFamily="34" charset="0"/>
                <a:ea typeface="Unbounded" pitchFamily="34" charset="-122"/>
                <a:cs typeface="Unbounded" pitchFamily="34" charset="-120"/>
              </a:rPr>
              <a:t>The Attendance-Performance Connection</a:t>
            </a:r>
            <a:endParaRPr lang="en-US" sz="2700" dirty="0"/>
          </a:p>
        </p:txBody>
      </p:sp>
      <p:sp>
        <p:nvSpPr>
          <p:cNvPr id="4" name="Text 1"/>
          <p:cNvSpPr/>
          <p:nvPr/>
        </p:nvSpPr>
        <p:spPr>
          <a:xfrm>
            <a:off x="517684" y="1933813"/>
            <a:ext cx="8108633" cy="1740218"/>
          </a:xfrm>
          <a:prstGeom prst="rect">
            <a:avLst/>
          </a:prstGeom>
          <a:noFill/>
          <a:ln/>
        </p:spPr>
        <p:txBody>
          <a:bodyPr wrap="square" lIns="0" tIns="0" rIns="0" bIns="0" rtlCol="0" anchor="t"/>
          <a:lstStyle/>
          <a:p>
            <a:pPr algn="l" indent="0" marL="0">
              <a:lnSpc>
                <a:spcPts val="6850"/>
              </a:lnSpc>
              <a:buNone/>
            </a:pPr>
            <a:r>
              <a:rPr lang="en-US" sz="5450" dirty="0">
                <a:solidFill>
                  <a:srgbClr val="FFFFFF"/>
                </a:solidFill>
                <a:latin typeface="Unbounded" pitchFamily="34" charset="0"/>
                <a:ea typeface="Unbounded" pitchFamily="34" charset="-122"/>
                <a:cs typeface="Unbounded" pitchFamily="34" charset="-120"/>
              </a:rPr>
              <a:t>Higher attendance = Higher marks</a:t>
            </a:r>
            <a:endParaRPr lang="en-US" sz="5450" dirty="0"/>
          </a:p>
        </p:txBody>
      </p:sp>
      <p:pic>
        <p:nvPicPr>
          <p:cNvPr id="5" name="Image 1" descr="preencoded.png">    </p:cNvPr>
          <p:cNvPicPr>
            <a:picLocks noChangeAspect="1"/>
          </p:cNvPicPr>
          <p:nvPr/>
        </p:nvPicPr>
        <p:blipFill>
          <a:blip r:embed="rId2"/>
          <a:stretch>
            <a:fillRect/>
          </a:stretch>
        </p:blipFill>
        <p:spPr>
          <a:xfrm>
            <a:off x="517684" y="3895844"/>
            <a:ext cx="739497" cy="1163836"/>
          </a:xfrm>
          <a:prstGeom prst="rect">
            <a:avLst/>
          </a:prstGeom>
        </p:spPr>
      </p:pic>
      <p:sp>
        <p:nvSpPr>
          <p:cNvPr id="6" name="Text 2"/>
          <p:cNvSpPr/>
          <p:nvPr/>
        </p:nvSpPr>
        <p:spPr>
          <a:xfrm>
            <a:off x="1405057" y="4043720"/>
            <a:ext cx="1740218" cy="217527"/>
          </a:xfrm>
          <a:prstGeom prst="rect">
            <a:avLst/>
          </a:prstGeom>
          <a:noFill/>
          <a:ln/>
        </p:spPr>
        <p:txBody>
          <a:bodyPr wrap="none" lIns="0" tIns="0" rIns="0" bIns="0" rtlCol="0" anchor="t"/>
          <a:lstStyle/>
          <a:p>
            <a:pPr algn="l" indent="0" marL="0">
              <a:lnSpc>
                <a:spcPts val="1700"/>
              </a:lnSpc>
              <a:buNone/>
            </a:pPr>
            <a:r>
              <a:rPr lang="en-US" sz="1350" dirty="0">
                <a:solidFill>
                  <a:srgbClr val="CAD6DE"/>
                </a:solidFill>
                <a:latin typeface="Unbounded" pitchFamily="34" charset="0"/>
                <a:ea typeface="Unbounded" pitchFamily="34" charset="-122"/>
                <a:cs typeface="Unbounded" pitchFamily="34" charset="-120"/>
              </a:rPr>
              <a:t>Top Performers</a:t>
            </a:r>
            <a:endParaRPr lang="en-US" sz="1350" dirty="0"/>
          </a:p>
        </p:txBody>
      </p:sp>
      <p:sp>
        <p:nvSpPr>
          <p:cNvPr id="7" name="Text 3"/>
          <p:cNvSpPr/>
          <p:nvPr/>
        </p:nvSpPr>
        <p:spPr>
          <a:xfrm>
            <a:off x="1405057" y="4349948"/>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Anjali Das: </a:t>
            </a:r>
            <a:pPr algn="l" indent="0" marL="0">
              <a:lnSpc>
                <a:spcPts val="1850"/>
              </a:lnSpc>
              <a:buNone/>
            </a:pPr>
            <a:r>
              <a:rPr lang="en-US" sz="1150" b="1" dirty="0">
                <a:solidFill>
                  <a:srgbClr val="CAD6DE"/>
                </a:solidFill>
                <a:latin typeface="Cabin" pitchFamily="34" charset="0"/>
                <a:ea typeface="Cabin" pitchFamily="34" charset="-122"/>
                <a:cs typeface="Cabin" pitchFamily="34" charset="-120"/>
              </a:rPr>
              <a:t>96% attendance, 95 marks</a:t>
            </a:r>
            <a:endParaRPr lang="en-US" sz="1150" dirty="0"/>
          </a:p>
        </p:txBody>
      </p:sp>
      <p:sp>
        <p:nvSpPr>
          <p:cNvPr id="8" name="Text 4"/>
          <p:cNvSpPr/>
          <p:nvPr/>
        </p:nvSpPr>
        <p:spPr>
          <a:xfrm>
            <a:off x="1405057" y="4675227"/>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Sneha Patel: </a:t>
            </a:r>
            <a:pPr algn="l" indent="0" marL="0">
              <a:lnSpc>
                <a:spcPts val="1850"/>
              </a:lnSpc>
              <a:buNone/>
            </a:pPr>
            <a:r>
              <a:rPr lang="en-US" sz="1150" b="1" dirty="0">
                <a:solidFill>
                  <a:srgbClr val="CAD6DE"/>
                </a:solidFill>
                <a:latin typeface="Cabin" pitchFamily="34" charset="0"/>
                <a:ea typeface="Cabin" pitchFamily="34" charset="-122"/>
                <a:cs typeface="Cabin" pitchFamily="34" charset="-120"/>
              </a:rPr>
              <a:t>95% attendance, 92 marks</a:t>
            </a:r>
            <a:endParaRPr lang="en-US" sz="1150" dirty="0"/>
          </a:p>
        </p:txBody>
      </p:sp>
      <p:pic>
        <p:nvPicPr>
          <p:cNvPr id="9" name="Image 2" descr="preencoded.png">    </p:cNvPr>
          <p:cNvPicPr>
            <a:picLocks noChangeAspect="1"/>
          </p:cNvPicPr>
          <p:nvPr/>
        </p:nvPicPr>
        <p:blipFill>
          <a:blip r:embed="rId3"/>
          <a:stretch>
            <a:fillRect/>
          </a:stretch>
        </p:blipFill>
        <p:spPr>
          <a:xfrm>
            <a:off x="517684" y="5059680"/>
            <a:ext cx="739497" cy="1163836"/>
          </a:xfrm>
          <a:prstGeom prst="rect">
            <a:avLst/>
          </a:prstGeom>
        </p:spPr>
      </p:pic>
      <p:sp>
        <p:nvSpPr>
          <p:cNvPr id="10" name="Text 5"/>
          <p:cNvSpPr/>
          <p:nvPr/>
        </p:nvSpPr>
        <p:spPr>
          <a:xfrm>
            <a:off x="1405057" y="5207556"/>
            <a:ext cx="1740218" cy="217527"/>
          </a:xfrm>
          <a:prstGeom prst="rect">
            <a:avLst/>
          </a:prstGeom>
          <a:noFill/>
          <a:ln/>
        </p:spPr>
        <p:txBody>
          <a:bodyPr wrap="none" lIns="0" tIns="0" rIns="0" bIns="0" rtlCol="0" anchor="t"/>
          <a:lstStyle/>
          <a:p>
            <a:pPr algn="l" indent="0" marL="0">
              <a:lnSpc>
                <a:spcPts val="1700"/>
              </a:lnSpc>
              <a:buNone/>
            </a:pPr>
            <a:r>
              <a:rPr lang="en-US" sz="1350" dirty="0">
                <a:solidFill>
                  <a:srgbClr val="CAD6DE"/>
                </a:solidFill>
                <a:latin typeface="Unbounded" pitchFamily="34" charset="0"/>
                <a:ea typeface="Unbounded" pitchFamily="34" charset="-122"/>
                <a:cs typeface="Unbounded" pitchFamily="34" charset="-120"/>
              </a:rPr>
              <a:t>Mid-Range</a:t>
            </a:r>
            <a:endParaRPr lang="en-US" sz="1350" dirty="0"/>
          </a:p>
        </p:txBody>
      </p:sp>
      <p:sp>
        <p:nvSpPr>
          <p:cNvPr id="11" name="Text 6"/>
          <p:cNvSpPr/>
          <p:nvPr/>
        </p:nvSpPr>
        <p:spPr>
          <a:xfrm>
            <a:off x="1405057" y="5513784"/>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Vikram Joshi: </a:t>
            </a:r>
            <a:pPr algn="l" indent="0" marL="0">
              <a:lnSpc>
                <a:spcPts val="1850"/>
              </a:lnSpc>
              <a:buNone/>
            </a:pPr>
            <a:r>
              <a:rPr lang="en-US" sz="1150" b="1" dirty="0">
                <a:solidFill>
                  <a:srgbClr val="CAD6DE"/>
                </a:solidFill>
                <a:latin typeface="Cabin" pitchFamily="34" charset="0"/>
                <a:ea typeface="Cabin" pitchFamily="34" charset="-122"/>
                <a:cs typeface="Cabin" pitchFamily="34" charset="-120"/>
              </a:rPr>
              <a:t>80% attendance, 75 marks</a:t>
            </a:r>
            <a:endParaRPr lang="en-US" sz="1150" dirty="0"/>
          </a:p>
        </p:txBody>
      </p:sp>
      <p:sp>
        <p:nvSpPr>
          <p:cNvPr id="12" name="Text 7"/>
          <p:cNvSpPr/>
          <p:nvPr/>
        </p:nvSpPr>
        <p:spPr>
          <a:xfrm>
            <a:off x="1405057" y="5839063"/>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Rahul Verma: </a:t>
            </a:r>
            <a:pPr algn="l" indent="0" marL="0">
              <a:lnSpc>
                <a:spcPts val="1850"/>
              </a:lnSpc>
              <a:buNone/>
            </a:pPr>
            <a:r>
              <a:rPr lang="en-US" sz="1150" b="1" dirty="0">
                <a:solidFill>
                  <a:srgbClr val="CAD6DE"/>
                </a:solidFill>
                <a:latin typeface="Cabin" pitchFamily="34" charset="0"/>
                <a:ea typeface="Cabin" pitchFamily="34" charset="-122"/>
                <a:cs typeface="Cabin" pitchFamily="34" charset="-120"/>
              </a:rPr>
              <a:t>75% attendance, 65 marks</a:t>
            </a:r>
            <a:endParaRPr lang="en-US" sz="1150" dirty="0"/>
          </a:p>
        </p:txBody>
      </p:sp>
      <p:pic>
        <p:nvPicPr>
          <p:cNvPr id="13" name="Image 3" descr="preencoded.png">    </p:cNvPr>
          <p:cNvPicPr>
            <a:picLocks noChangeAspect="1"/>
          </p:cNvPicPr>
          <p:nvPr/>
        </p:nvPicPr>
        <p:blipFill>
          <a:blip r:embed="rId4"/>
          <a:stretch>
            <a:fillRect/>
          </a:stretch>
        </p:blipFill>
        <p:spPr>
          <a:xfrm>
            <a:off x="517684" y="6223516"/>
            <a:ext cx="739497" cy="1163836"/>
          </a:xfrm>
          <a:prstGeom prst="rect">
            <a:avLst/>
          </a:prstGeom>
        </p:spPr>
      </p:pic>
      <p:sp>
        <p:nvSpPr>
          <p:cNvPr id="14" name="Text 8"/>
          <p:cNvSpPr/>
          <p:nvPr/>
        </p:nvSpPr>
        <p:spPr>
          <a:xfrm>
            <a:off x="1405057" y="6371392"/>
            <a:ext cx="1741527" cy="217527"/>
          </a:xfrm>
          <a:prstGeom prst="rect">
            <a:avLst/>
          </a:prstGeom>
          <a:noFill/>
          <a:ln/>
        </p:spPr>
        <p:txBody>
          <a:bodyPr wrap="none" lIns="0" tIns="0" rIns="0" bIns="0" rtlCol="0" anchor="t"/>
          <a:lstStyle/>
          <a:p>
            <a:pPr algn="l" indent="0" marL="0">
              <a:lnSpc>
                <a:spcPts val="1700"/>
              </a:lnSpc>
              <a:buNone/>
            </a:pPr>
            <a:r>
              <a:rPr lang="en-US" sz="1350" dirty="0">
                <a:solidFill>
                  <a:srgbClr val="CAD6DE"/>
                </a:solidFill>
                <a:latin typeface="Unbounded" pitchFamily="34" charset="0"/>
                <a:ea typeface="Unbounded" pitchFamily="34" charset="-122"/>
                <a:cs typeface="Unbounded" pitchFamily="34" charset="-120"/>
              </a:rPr>
              <a:t>At-Risk Students</a:t>
            </a:r>
            <a:endParaRPr lang="en-US" sz="1350" dirty="0"/>
          </a:p>
        </p:txBody>
      </p:sp>
      <p:sp>
        <p:nvSpPr>
          <p:cNvPr id="15" name="Text 9"/>
          <p:cNvSpPr/>
          <p:nvPr/>
        </p:nvSpPr>
        <p:spPr>
          <a:xfrm>
            <a:off x="1405057" y="6677620"/>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Ravi Kumar: </a:t>
            </a:r>
            <a:pPr algn="l" indent="0" marL="0">
              <a:lnSpc>
                <a:spcPts val="1850"/>
              </a:lnSpc>
              <a:buNone/>
            </a:pPr>
            <a:r>
              <a:rPr lang="en-US" sz="1150" b="1" dirty="0">
                <a:solidFill>
                  <a:srgbClr val="CAD6DE"/>
                </a:solidFill>
                <a:latin typeface="Cabin" pitchFamily="34" charset="0"/>
                <a:ea typeface="Cabin" pitchFamily="34" charset="-122"/>
                <a:cs typeface="Cabin" pitchFamily="34" charset="-120"/>
              </a:rPr>
              <a:t>60% attendance, 55 marks</a:t>
            </a:r>
            <a:endParaRPr lang="en-US" sz="1150" dirty="0"/>
          </a:p>
        </p:txBody>
      </p:sp>
      <p:sp>
        <p:nvSpPr>
          <p:cNvPr id="16" name="Text 10"/>
          <p:cNvSpPr/>
          <p:nvPr/>
        </p:nvSpPr>
        <p:spPr>
          <a:xfrm>
            <a:off x="1405057" y="7002899"/>
            <a:ext cx="7221260" cy="236577"/>
          </a:xfrm>
          <a:prstGeom prst="rect">
            <a:avLst/>
          </a:prstGeom>
          <a:noFill/>
          <a:ln/>
        </p:spPr>
        <p:txBody>
          <a:bodyPr wrap="none" lIns="0" tIns="0" rIns="0" bIns="0" rtlCol="0" anchor="t"/>
          <a:lstStyle/>
          <a:p>
            <a:pPr algn="l" indent="0" marL="0">
              <a:lnSpc>
                <a:spcPts val="1850"/>
              </a:lnSpc>
              <a:buNone/>
            </a:pPr>
            <a:r>
              <a:rPr lang="en-US" sz="1150" dirty="0">
                <a:solidFill>
                  <a:srgbClr val="CAD6DE"/>
                </a:solidFill>
                <a:latin typeface="Cabin" pitchFamily="34" charset="0"/>
                <a:ea typeface="Cabin" pitchFamily="34" charset="-122"/>
                <a:cs typeface="Cabin" pitchFamily="34" charset="-120"/>
              </a:rPr>
              <a:t>Karan Yadav: </a:t>
            </a:r>
            <a:pPr algn="l" indent="0" marL="0">
              <a:lnSpc>
                <a:spcPts val="1850"/>
              </a:lnSpc>
              <a:buNone/>
            </a:pPr>
            <a:r>
              <a:rPr lang="en-US" sz="1150" dirty="0">
                <a:solidFill>
                  <a:srgbClr val="CAD6DE"/>
                </a:solidFill>
                <a:latin typeface="Cabin" pitchFamily="34" charset="0"/>
                <a:ea typeface="Cabin" pitchFamily="34" charset="-122"/>
                <a:cs typeface="Cabin" pitchFamily="34" charset="-120"/>
              </a:rPr>
              <a:t>50% attendance, 40 marks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03127"/>
            <a:ext cx="1012293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Subject Performance Analysis</a:t>
            </a:r>
            <a:endParaRPr lang="en-US" sz="4400" dirty="0"/>
          </a:p>
        </p:txBody>
      </p:sp>
      <p:pic>
        <p:nvPicPr>
          <p:cNvPr id="3" name="Image 0" descr="preencoded.png">    </p:cNvPr>
          <p:cNvPicPr>
            <a:picLocks noChangeAspect="1"/>
          </p:cNvPicPr>
          <p:nvPr/>
        </p:nvPicPr>
        <p:blipFill>
          <a:blip r:embed="rId1"/>
          <a:stretch>
            <a:fillRect/>
          </a:stretch>
        </p:blipFill>
        <p:spPr>
          <a:xfrm>
            <a:off x="837724" y="2535317"/>
            <a:ext cx="7539395" cy="4221956"/>
          </a:xfrm>
          <a:prstGeom prst="rect">
            <a:avLst/>
          </a:prstGeom>
        </p:spPr>
      </p:pic>
      <p:sp>
        <p:nvSpPr>
          <p:cNvPr id="4" name="Text 1"/>
          <p:cNvSpPr/>
          <p:nvPr/>
        </p:nvSpPr>
        <p:spPr>
          <a:xfrm>
            <a:off x="8968621" y="250543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Key Insights</a:t>
            </a:r>
            <a:endParaRPr lang="en-US" sz="2200" dirty="0"/>
          </a:p>
        </p:txBody>
      </p:sp>
      <p:sp>
        <p:nvSpPr>
          <p:cNvPr id="5" name="Text 2"/>
          <p:cNvSpPr/>
          <p:nvPr/>
        </p:nvSpPr>
        <p:spPr>
          <a:xfrm>
            <a:off x="8968621" y="3096697"/>
            <a:ext cx="4831556" cy="766048"/>
          </a:xfrm>
          <a:prstGeom prst="rect">
            <a:avLst/>
          </a:prstGeom>
          <a:noFill/>
          <a:ln/>
        </p:spPr>
        <p:txBody>
          <a:bodyPr wrap="square" lIns="0" tIns="0" rIns="0" bIns="0" rtlCol="0" anchor="t"/>
          <a:lstStyle/>
          <a:p>
            <a:pPr algn="l" indent="0" marL="0">
              <a:lnSpc>
                <a:spcPts val="3000"/>
              </a:lnSpc>
              <a:buNone/>
            </a:pPr>
            <a:r>
              <a:rPr lang="en-US" sz="1850" b="1" dirty="0">
                <a:solidFill>
                  <a:srgbClr val="0A988B"/>
                </a:solidFill>
                <a:latin typeface="Cabin" pitchFamily="34" charset="0"/>
                <a:ea typeface="Cabin" pitchFamily="34" charset="-122"/>
                <a:cs typeface="Cabin" pitchFamily="34" charset="-120"/>
              </a:rPr>
              <a:t>Science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leads with 84 average marks, indicating strong teaching effectiveness.</a:t>
            </a:r>
            <a:endParaRPr lang="en-US" sz="1850" dirty="0"/>
          </a:p>
        </p:txBody>
      </p:sp>
      <p:sp>
        <p:nvSpPr>
          <p:cNvPr id="6" name="Text 3"/>
          <p:cNvSpPr/>
          <p:nvPr/>
        </p:nvSpPr>
        <p:spPr>
          <a:xfrm>
            <a:off x="8968621" y="4078129"/>
            <a:ext cx="4831556" cy="1149072"/>
          </a:xfrm>
          <a:prstGeom prst="rect">
            <a:avLst/>
          </a:prstGeom>
          <a:noFill/>
          <a:ln/>
        </p:spPr>
        <p:txBody>
          <a:bodyPr wrap="square" lIns="0" tIns="0" rIns="0" bIns="0" rtlCol="0" anchor="t"/>
          <a:lstStyle/>
          <a:p>
            <a:pPr algn="l" indent="0" marL="0">
              <a:lnSpc>
                <a:spcPts val="3000"/>
              </a:lnSpc>
              <a:buNone/>
            </a:pPr>
            <a:r>
              <a:rPr lang="en-US" sz="1850" b="1" dirty="0">
                <a:solidFill>
                  <a:srgbClr val="1C3645"/>
                </a:solidFill>
                <a:latin typeface="Cabin" pitchFamily="34" charset="0"/>
                <a:ea typeface="Cabin" pitchFamily="34" charset="-122"/>
                <a:cs typeface="Cabin" pitchFamily="34" charset="-120"/>
              </a:rPr>
              <a:t>Social Studies</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shows the lowest average at 57.5, suggesting need for curriculum review or additional support.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462683"/>
            <a:ext cx="5985986"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Student Rankings</a:t>
            </a:r>
            <a:endParaRPr lang="en-US" sz="4400" dirty="0"/>
          </a:p>
        </p:txBody>
      </p:sp>
      <p:sp>
        <p:nvSpPr>
          <p:cNvPr id="3" name="Text 1"/>
          <p:cNvSpPr/>
          <p:nvPr/>
        </p:nvSpPr>
        <p:spPr>
          <a:xfrm>
            <a:off x="837724" y="26454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Unbounded Light" pitchFamily="34" charset="0"/>
                <a:ea typeface="Unbounded Light" pitchFamily="34" charset="-122"/>
                <a:cs typeface="Unbounded Light" pitchFamily="34" charset="-120"/>
              </a:rPr>
              <a:t>01</a:t>
            </a:r>
            <a:endParaRPr lang="en-US" sz="1850" dirty="0"/>
          </a:p>
        </p:txBody>
      </p:sp>
      <p:sp>
        <p:nvSpPr>
          <p:cNvPr id="4" name="Shape 2"/>
          <p:cNvSpPr/>
          <p:nvPr/>
        </p:nvSpPr>
        <p:spPr>
          <a:xfrm>
            <a:off x="837724" y="3021806"/>
            <a:ext cx="4158734" cy="30480"/>
          </a:xfrm>
          <a:prstGeom prst="rect">
            <a:avLst/>
          </a:prstGeom>
          <a:solidFill>
            <a:srgbClr val="0A988B"/>
          </a:solidFill>
          <a:ln/>
        </p:spPr>
      </p:sp>
      <p:sp>
        <p:nvSpPr>
          <p:cNvPr id="5" name="Text 3"/>
          <p:cNvSpPr/>
          <p:nvPr/>
        </p:nvSpPr>
        <p:spPr>
          <a:xfrm>
            <a:off x="837724" y="320242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Anjali Das</a:t>
            </a:r>
            <a:endParaRPr lang="en-US" sz="2200" dirty="0"/>
          </a:p>
        </p:txBody>
      </p:sp>
      <p:sp>
        <p:nvSpPr>
          <p:cNvPr id="6" name="Text 4"/>
          <p:cNvSpPr/>
          <p:nvPr/>
        </p:nvSpPr>
        <p:spPr>
          <a:xfrm>
            <a:off x="837724" y="3697962"/>
            <a:ext cx="4158734"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95 total marks</a:t>
            </a:r>
            <a:endParaRPr lang="en-US" sz="1850" dirty="0"/>
          </a:p>
        </p:txBody>
      </p:sp>
      <p:sp>
        <p:nvSpPr>
          <p:cNvPr id="7" name="Text 5"/>
          <p:cNvSpPr/>
          <p:nvPr/>
        </p:nvSpPr>
        <p:spPr>
          <a:xfrm>
            <a:off x="5235773" y="26454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Unbounded Light" pitchFamily="34" charset="0"/>
                <a:ea typeface="Unbounded Light" pitchFamily="34" charset="-122"/>
                <a:cs typeface="Unbounded Light" pitchFamily="34" charset="-120"/>
              </a:rPr>
              <a:t>02</a:t>
            </a:r>
            <a:endParaRPr lang="en-US" sz="1850" dirty="0"/>
          </a:p>
        </p:txBody>
      </p:sp>
      <p:sp>
        <p:nvSpPr>
          <p:cNvPr id="8" name="Shape 6"/>
          <p:cNvSpPr/>
          <p:nvPr/>
        </p:nvSpPr>
        <p:spPr>
          <a:xfrm>
            <a:off x="5235773" y="3021806"/>
            <a:ext cx="4158734" cy="30480"/>
          </a:xfrm>
          <a:prstGeom prst="rect">
            <a:avLst/>
          </a:prstGeom>
          <a:solidFill>
            <a:srgbClr val="0A988B"/>
          </a:solidFill>
          <a:ln/>
        </p:spPr>
      </p:sp>
      <p:sp>
        <p:nvSpPr>
          <p:cNvPr id="9" name="Text 7"/>
          <p:cNvSpPr/>
          <p:nvPr/>
        </p:nvSpPr>
        <p:spPr>
          <a:xfrm>
            <a:off x="5235773" y="320242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Sneha Patel</a:t>
            </a:r>
            <a:endParaRPr lang="en-US" sz="2200" dirty="0"/>
          </a:p>
        </p:txBody>
      </p:sp>
      <p:sp>
        <p:nvSpPr>
          <p:cNvPr id="10" name="Text 8"/>
          <p:cNvSpPr/>
          <p:nvPr/>
        </p:nvSpPr>
        <p:spPr>
          <a:xfrm>
            <a:off x="5235773" y="3697962"/>
            <a:ext cx="4158734"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92 total marks</a:t>
            </a:r>
            <a:endParaRPr lang="en-US" sz="1850" dirty="0"/>
          </a:p>
        </p:txBody>
      </p:sp>
      <p:sp>
        <p:nvSpPr>
          <p:cNvPr id="11" name="Text 9"/>
          <p:cNvSpPr/>
          <p:nvPr/>
        </p:nvSpPr>
        <p:spPr>
          <a:xfrm>
            <a:off x="9633823" y="2645450"/>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Unbounded Light" pitchFamily="34" charset="0"/>
                <a:ea typeface="Unbounded Light" pitchFamily="34" charset="-122"/>
                <a:cs typeface="Unbounded Light" pitchFamily="34" charset="-120"/>
              </a:rPr>
              <a:t>03</a:t>
            </a:r>
            <a:endParaRPr lang="en-US" sz="1850" dirty="0"/>
          </a:p>
        </p:txBody>
      </p:sp>
      <p:sp>
        <p:nvSpPr>
          <p:cNvPr id="12" name="Shape 10"/>
          <p:cNvSpPr/>
          <p:nvPr/>
        </p:nvSpPr>
        <p:spPr>
          <a:xfrm>
            <a:off x="9633823" y="3021806"/>
            <a:ext cx="4158853" cy="30480"/>
          </a:xfrm>
          <a:prstGeom prst="rect">
            <a:avLst/>
          </a:prstGeom>
          <a:solidFill>
            <a:srgbClr val="0A988B"/>
          </a:solidFill>
          <a:ln/>
        </p:spPr>
      </p:sp>
      <p:sp>
        <p:nvSpPr>
          <p:cNvPr id="13" name="Text 11"/>
          <p:cNvSpPr/>
          <p:nvPr/>
        </p:nvSpPr>
        <p:spPr>
          <a:xfrm>
            <a:off x="9633823" y="320242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Priya Singh</a:t>
            </a:r>
            <a:endParaRPr lang="en-US" sz="2200" dirty="0"/>
          </a:p>
        </p:txBody>
      </p:sp>
      <p:sp>
        <p:nvSpPr>
          <p:cNvPr id="14" name="Text 12"/>
          <p:cNvSpPr/>
          <p:nvPr/>
        </p:nvSpPr>
        <p:spPr>
          <a:xfrm>
            <a:off x="9633823" y="3697962"/>
            <a:ext cx="415885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90 total marks</a:t>
            </a:r>
            <a:endParaRPr lang="en-US" sz="1850" dirty="0"/>
          </a:p>
        </p:txBody>
      </p:sp>
      <p:sp>
        <p:nvSpPr>
          <p:cNvPr id="15" name="Text 13"/>
          <p:cNvSpPr/>
          <p:nvPr/>
        </p:nvSpPr>
        <p:spPr>
          <a:xfrm>
            <a:off x="837724" y="4499729"/>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Unbounded Light" pitchFamily="34" charset="0"/>
                <a:ea typeface="Unbounded Light" pitchFamily="34" charset="-122"/>
                <a:cs typeface="Unbounded Light" pitchFamily="34" charset="-120"/>
              </a:rPr>
              <a:t>04</a:t>
            </a:r>
            <a:endParaRPr lang="en-US" sz="1850" dirty="0"/>
          </a:p>
        </p:txBody>
      </p:sp>
      <p:sp>
        <p:nvSpPr>
          <p:cNvPr id="16" name="Shape 14"/>
          <p:cNvSpPr/>
          <p:nvPr/>
        </p:nvSpPr>
        <p:spPr>
          <a:xfrm>
            <a:off x="837724" y="4876086"/>
            <a:ext cx="6357818" cy="30480"/>
          </a:xfrm>
          <a:prstGeom prst="rect">
            <a:avLst/>
          </a:prstGeom>
          <a:solidFill>
            <a:srgbClr val="0A988B"/>
          </a:solidFill>
          <a:ln/>
        </p:spPr>
      </p:sp>
      <p:sp>
        <p:nvSpPr>
          <p:cNvPr id="17" name="Text 15"/>
          <p:cNvSpPr/>
          <p:nvPr/>
        </p:nvSpPr>
        <p:spPr>
          <a:xfrm>
            <a:off x="837724" y="505670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Amit Sharma</a:t>
            </a:r>
            <a:endParaRPr lang="en-US" sz="2200" dirty="0"/>
          </a:p>
        </p:txBody>
      </p:sp>
      <p:sp>
        <p:nvSpPr>
          <p:cNvPr id="18" name="Text 16"/>
          <p:cNvSpPr/>
          <p:nvPr/>
        </p:nvSpPr>
        <p:spPr>
          <a:xfrm>
            <a:off x="837724" y="5552242"/>
            <a:ext cx="6357818"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88 total marks</a:t>
            </a:r>
            <a:endParaRPr lang="en-US" sz="1850" dirty="0"/>
          </a:p>
        </p:txBody>
      </p:sp>
      <p:sp>
        <p:nvSpPr>
          <p:cNvPr id="19" name="Text 17"/>
          <p:cNvSpPr/>
          <p:nvPr/>
        </p:nvSpPr>
        <p:spPr>
          <a:xfrm>
            <a:off x="7434858" y="4499729"/>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Unbounded Light" pitchFamily="34" charset="0"/>
                <a:ea typeface="Unbounded Light" pitchFamily="34" charset="-122"/>
                <a:cs typeface="Unbounded Light" pitchFamily="34" charset="-120"/>
              </a:rPr>
              <a:t>05</a:t>
            </a:r>
            <a:endParaRPr lang="en-US" sz="1850" dirty="0"/>
          </a:p>
        </p:txBody>
      </p:sp>
      <p:sp>
        <p:nvSpPr>
          <p:cNvPr id="20" name="Shape 18"/>
          <p:cNvSpPr/>
          <p:nvPr/>
        </p:nvSpPr>
        <p:spPr>
          <a:xfrm>
            <a:off x="7434858" y="4876086"/>
            <a:ext cx="6357818" cy="30480"/>
          </a:xfrm>
          <a:prstGeom prst="rect">
            <a:avLst/>
          </a:prstGeom>
          <a:solidFill>
            <a:srgbClr val="0A988B"/>
          </a:solidFill>
          <a:ln/>
        </p:spPr>
      </p:sp>
      <p:sp>
        <p:nvSpPr>
          <p:cNvPr id="21" name="Text 19"/>
          <p:cNvSpPr/>
          <p:nvPr/>
        </p:nvSpPr>
        <p:spPr>
          <a:xfrm>
            <a:off x="7434858" y="505670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Neha Gupta</a:t>
            </a:r>
            <a:endParaRPr lang="en-US" sz="2200" dirty="0"/>
          </a:p>
        </p:txBody>
      </p:sp>
      <p:sp>
        <p:nvSpPr>
          <p:cNvPr id="22" name="Text 20"/>
          <p:cNvSpPr/>
          <p:nvPr/>
        </p:nvSpPr>
        <p:spPr>
          <a:xfrm>
            <a:off x="7434858" y="5552242"/>
            <a:ext cx="6357818"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80 total marks</a:t>
            </a:r>
            <a:endParaRPr lang="en-US" sz="1850" dirty="0"/>
          </a:p>
        </p:txBody>
      </p:sp>
      <p:sp>
        <p:nvSpPr>
          <p:cNvPr id="23" name="Text 21"/>
          <p:cNvSpPr/>
          <p:nvPr/>
        </p:nvSpPr>
        <p:spPr>
          <a:xfrm>
            <a:off x="837724" y="6383893"/>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Class 10B maintains the highest average attendance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87.88%</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followed by 10A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77.63%</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and 10C at </a:t>
            </a:r>
            <a:pPr algn="l" indent="0" marL="0">
              <a:lnSpc>
                <a:spcPts val="3000"/>
              </a:lnSpc>
              <a:buNone/>
            </a:pPr>
            <a:r>
              <a:rPr lang="en-US" sz="1850" b="1" dirty="0">
                <a:solidFill>
                  <a:srgbClr val="CAD6DE"/>
                </a:solidFill>
                <a:latin typeface="Cabin" pitchFamily="34" charset="0"/>
                <a:ea typeface="Cabin" pitchFamily="34" charset="-122"/>
                <a:cs typeface="Cabin" pitchFamily="34" charset="-120"/>
              </a:rPr>
              <a:t>65%</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28551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SWOT Analysis</a:t>
            </a:r>
            <a:endParaRPr lang="en-US" sz="4400" dirty="0"/>
          </a:p>
        </p:txBody>
      </p:sp>
      <p:sp>
        <p:nvSpPr>
          <p:cNvPr id="3" name="Shape 1"/>
          <p:cNvSpPr/>
          <p:nvPr/>
        </p:nvSpPr>
        <p:spPr>
          <a:xfrm>
            <a:off x="837724" y="2468285"/>
            <a:ext cx="6357818" cy="2351603"/>
          </a:xfrm>
          <a:prstGeom prst="roundRect">
            <a:avLst>
              <a:gd name="adj" fmla="val 1527"/>
            </a:avLst>
          </a:prstGeom>
          <a:solidFill>
            <a:srgbClr val="112836"/>
          </a:solidFill>
          <a:ln w="30480">
            <a:solidFill>
              <a:srgbClr val="0A988B"/>
            </a:solidFill>
            <a:prstDash val="solid"/>
          </a:ln>
        </p:spPr>
      </p:sp>
      <p:sp>
        <p:nvSpPr>
          <p:cNvPr id="4" name="Text 2"/>
          <p:cNvSpPr/>
          <p:nvPr/>
        </p:nvSpPr>
        <p:spPr>
          <a:xfrm>
            <a:off x="1107519" y="27380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Strengths</a:t>
            </a:r>
            <a:endParaRPr lang="en-US" sz="2200" dirty="0"/>
          </a:p>
        </p:txBody>
      </p:sp>
      <p:sp>
        <p:nvSpPr>
          <p:cNvPr id="5" name="Text 3"/>
          <p:cNvSpPr/>
          <p:nvPr/>
        </p:nvSpPr>
        <p:spPr>
          <a:xfrm>
            <a:off x="1107519" y="3233618"/>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Efficient tracking of attendance and performance</a:t>
            </a:r>
            <a:endParaRPr lang="en-US" sz="1850" dirty="0"/>
          </a:p>
        </p:txBody>
      </p:sp>
      <p:sp>
        <p:nvSpPr>
          <p:cNvPr id="6" name="Text 4"/>
          <p:cNvSpPr/>
          <p:nvPr/>
        </p:nvSpPr>
        <p:spPr>
          <a:xfrm>
            <a:off x="1107519" y="3700343"/>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Easily scalable system</a:t>
            </a:r>
            <a:endParaRPr lang="en-US" sz="1850" dirty="0"/>
          </a:p>
        </p:txBody>
      </p:sp>
      <p:sp>
        <p:nvSpPr>
          <p:cNvPr id="7" name="Text 5"/>
          <p:cNvSpPr/>
          <p:nvPr/>
        </p:nvSpPr>
        <p:spPr>
          <a:xfrm>
            <a:off x="1107519" y="4167068"/>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Supports detailed insights</a:t>
            </a:r>
            <a:endParaRPr lang="en-US" sz="1850" dirty="0"/>
          </a:p>
        </p:txBody>
      </p:sp>
      <p:sp>
        <p:nvSpPr>
          <p:cNvPr id="8" name="Shape 6"/>
          <p:cNvSpPr/>
          <p:nvPr/>
        </p:nvSpPr>
        <p:spPr>
          <a:xfrm>
            <a:off x="7434858" y="2468285"/>
            <a:ext cx="6357818" cy="2351603"/>
          </a:xfrm>
          <a:prstGeom prst="roundRect">
            <a:avLst>
              <a:gd name="adj" fmla="val 1527"/>
            </a:avLst>
          </a:prstGeom>
          <a:solidFill>
            <a:srgbClr val="112836"/>
          </a:solidFill>
          <a:ln w="30480">
            <a:solidFill>
              <a:srgbClr val="1C3645"/>
            </a:solidFill>
            <a:prstDash val="solid"/>
          </a:ln>
        </p:spPr>
      </p:sp>
      <p:sp>
        <p:nvSpPr>
          <p:cNvPr id="9" name="Text 7"/>
          <p:cNvSpPr/>
          <p:nvPr/>
        </p:nvSpPr>
        <p:spPr>
          <a:xfrm>
            <a:off x="7704653" y="273808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Weaknesses</a:t>
            </a:r>
            <a:endParaRPr lang="en-US" sz="2200" dirty="0"/>
          </a:p>
        </p:txBody>
      </p:sp>
      <p:sp>
        <p:nvSpPr>
          <p:cNvPr id="10" name="Text 8"/>
          <p:cNvSpPr/>
          <p:nvPr/>
        </p:nvSpPr>
        <p:spPr>
          <a:xfrm>
            <a:off x="7704653" y="3233618"/>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Depends on data accuracy</a:t>
            </a:r>
            <a:endParaRPr lang="en-US" sz="1850" dirty="0"/>
          </a:p>
        </p:txBody>
      </p:sp>
      <p:sp>
        <p:nvSpPr>
          <p:cNvPr id="11" name="Text 9"/>
          <p:cNvSpPr/>
          <p:nvPr/>
        </p:nvSpPr>
        <p:spPr>
          <a:xfrm>
            <a:off x="7704653" y="3700343"/>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Manual entry can introduce errors</a:t>
            </a:r>
            <a:endParaRPr lang="en-US" sz="1850" dirty="0"/>
          </a:p>
        </p:txBody>
      </p:sp>
      <p:sp>
        <p:nvSpPr>
          <p:cNvPr id="12" name="Shape 10"/>
          <p:cNvSpPr/>
          <p:nvPr/>
        </p:nvSpPr>
        <p:spPr>
          <a:xfrm>
            <a:off x="837724" y="5059204"/>
            <a:ext cx="6357818" cy="1884878"/>
          </a:xfrm>
          <a:prstGeom prst="roundRect">
            <a:avLst>
              <a:gd name="adj" fmla="val 1905"/>
            </a:avLst>
          </a:prstGeom>
          <a:solidFill>
            <a:srgbClr val="112836"/>
          </a:solidFill>
          <a:ln w="30480">
            <a:solidFill>
              <a:srgbClr val="0A988B"/>
            </a:solidFill>
            <a:prstDash val="solid"/>
          </a:ln>
        </p:spPr>
      </p:sp>
      <p:sp>
        <p:nvSpPr>
          <p:cNvPr id="13" name="Text 11"/>
          <p:cNvSpPr/>
          <p:nvPr/>
        </p:nvSpPr>
        <p:spPr>
          <a:xfrm>
            <a:off x="1107519" y="532899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Opportunities</a:t>
            </a:r>
            <a:endParaRPr lang="en-US" sz="2200" dirty="0"/>
          </a:p>
        </p:txBody>
      </p:sp>
      <p:sp>
        <p:nvSpPr>
          <p:cNvPr id="14" name="Text 12"/>
          <p:cNvSpPr/>
          <p:nvPr/>
        </p:nvSpPr>
        <p:spPr>
          <a:xfrm>
            <a:off x="1107519" y="5824538"/>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Dashboard integration</a:t>
            </a:r>
            <a:endParaRPr lang="en-US" sz="1850" dirty="0"/>
          </a:p>
        </p:txBody>
      </p:sp>
      <p:sp>
        <p:nvSpPr>
          <p:cNvPr id="15" name="Text 13"/>
          <p:cNvSpPr/>
          <p:nvPr/>
        </p:nvSpPr>
        <p:spPr>
          <a:xfrm>
            <a:off x="1107519" y="6291263"/>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Machine learning for predicting trends</a:t>
            </a:r>
            <a:endParaRPr lang="en-US" sz="1850" dirty="0"/>
          </a:p>
        </p:txBody>
      </p:sp>
      <p:sp>
        <p:nvSpPr>
          <p:cNvPr id="16" name="Shape 14"/>
          <p:cNvSpPr/>
          <p:nvPr/>
        </p:nvSpPr>
        <p:spPr>
          <a:xfrm>
            <a:off x="7434858" y="5059204"/>
            <a:ext cx="6357818" cy="1884878"/>
          </a:xfrm>
          <a:prstGeom prst="roundRect">
            <a:avLst>
              <a:gd name="adj" fmla="val 1905"/>
            </a:avLst>
          </a:prstGeom>
          <a:solidFill>
            <a:srgbClr val="112836"/>
          </a:solidFill>
          <a:ln w="30480">
            <a:solidFill>
              <a:srgbClr val="061722"/>
            </a:solidFill>
            <a:prstDash val="solid"/>
          </a:ln>
        </p:spPr>
      </p:sp>
      <p:sp>
        <p:nvSpPr>
          <p:cNvPr id="17" name="Text 15"/>
          <p:cNvSpPr/>
          <p:nvPr/>
        </p:nvSpPr>
        <p:spPr>
          <a:xfrm>
            <a:off x="7704653" y="532899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Threats</a:t>
            </a:r>
            <a:endParaRPr lang="en-US" sz="2200" dirty="0"/>
          </a:p>
        </p:txBody>
      </p:sp>
      <p:sp>
        <p:nvSpPr>
          <p:cNvPr id="18" name="Text 16"/>
          <p:cNvSpPr/>
          <p:nvPr/>
        </p:nvSpPr>
        <p:spPr>
          <a:xfrm>
            <a:off x="7704653" y="5824538"/>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Data privacy concerns</a:t>
            </a:r>
            <a:endParaRPr lang="en-US" sz="1850" dirty="0"/>
          </a:p>
        </p:txBody>
      </p:sp>
      <p:sp>
        <p:nvSpPr>
          <p:cNvPr id="19" name="Text 17"/>
          <p:cNvSpPr/>
          <p:nvPr/>
        </p:nvSpPr>
        <p:spPr>
          <a:xfrm>
            <a:off x="7704653" y="6291263"/>
            <a:ext cx="5818227"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Security risks if mishandled</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2025-11-08T11:52:20Z</dcterms:created>
  <dcterms:modified xsi:type="dcterms:W3CDTF">2025-11-08T11:52:20Z</dcterms:modified>
</cp:coreProperties>
</file>